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等线 Light" panose="02010600030101010101" pitchFamily="2" charset="-122"/>
      <p:regular r:id="rId19"/>
    </p:embeddedFont>
    <p:embeddedFont>
      <p:font typeface="Cambria Math" panose="02040503050406030204" pitchFamily="18" charset="0"/>
      <p:regular r:id="rId20"/>
    </p:embeddedFont>
    <p:embeddedFont>
      <p:font typeface="等线" panose="02010600030101010101" pitchFamily="2" charset="-122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59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6A69C-93EA-4758-86F1-7C077605210B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A9F31-AF75-40F7-805E-4A5412A4E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阶段式动画动态网络</a:t>
            </a:r>
            <a:br>
              <a:rPr lang="en-US" altLang="zh-CN" dirty="0"/>
            </a:br>
            <a:r>
              <a:rPr lang="zh-CN" altLang="en-US" dirty="0"/>
              <a:t>在网络安全分析中的应用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5140309010 </a:t>
            </a:r>
            <a:r>
              <a:rPr lang="zh-CN" altLang="en-US" dirty="0"/>
              <a:t>舒润萱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系统演示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3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系统总览</a:t>
            </a:r>
            <a:endParaRPr lang="en-US" dirty="0"/>
          </a:p>
        </p:txBody>
      </p:sp>
      <p:pic>
        <p:nvPicPr>
          <p:cNvPr id="5" name="图片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71" y="1920066"/>
            <a:ext cx="6272258" cy="416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动态网络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439" y="1825625"/>
            <a:ext cx="47411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151"/>
          <p:cNvGrpSpPr/>
          <p:nvPr/>
        </p:nvGrpSpPr>
        <p:grpSpPr>
          <a:xfrm>
            <a:off x="5155724" y="1525505"/>
            <a:ext cx="2013590" cy="3332636"/>
            <a:chOff x="8839388" y="1401550"/>
            <a:chExt cx="2013590" cy="3332636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9846183" y="3067868"/>
              <a:ext cx="1006795" cy="166631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8839388" y="1401550"/>
              <a:ext cx="1006795" cy="166631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连接符 25"/>
          <p:cNvCxnSpPr/>
          <p:nvPr/>
        </p:nvCxnSpPr>
        <p:spPr>
          <a:xfrm>
            <a:off x="6113416" y="1821472"/>
            <a:ext cx="49495" cy="13732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4870390" y="2767253"/>
            <a:ext cx="183931" cy="12577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5054321" y="2767253"/>
            <a:ext cx="1108198" cy="42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911330" y="1632552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5692611" y="4550813"/>
            <a:ext cx="2953406" cy="546538"/>
            <a:chOff x="9307252" y="3226110"/>
            <a:chExt cx="2953406" cy="546538"/>
          </a:xfrm>
        </p:grpSpPr>
        <p:cxnSp>
          <p:nvCxnSpPr>
            <p:cNvPr id="120" name="直接连接符 119"/>
            <p:cNvCxnSpPr/>
            <p:nvPr/>
          </p:nvCxnSpPr>
          <p:spPr>
            <a:xfrm flipV="1">
              <a:off x="9307252" y="3499379"/>
              <a:ext cx="1476703" cy="273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10783955" y="3226110"/>
              <a:ext cx="1476703" cy="27326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椭圆 120"/>
          <p:cNvSpPr/>
          <p:nvPr/>
        </p:nvSpPr>
        <p:spPr>
          <a:xfrm>
            <a:off x="4891434" y="2567797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4670717" y="3822898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平行式动画</a:t>
            </a:r>
            <a:endParaRPr lang="en-US" dirty="0"/>
          </a:p>
        </p:txBody>
      </p:sp>
      <p:cxnSp>
        <p:nvCxnSpPr>
          <p:cNvPr id="118" name="直接连接符 117"/>
          <p:cNvCxnSpPr/>
          <p:nvPr/>
        </p:nvCxnSpPr>
        <p:spPr>
          <a:xfrm flipH="1">
            <a:off x="6162519" y="2635203"/>
            <a:ext cx="1190726" cy="559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7117110" y="2438134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椭圆 124"/>
          <p:cNvSpPr/>
          <p:nvPr/>
        </p:nvSpPr>
        <p:spPr>
          <a:xfrm>
            <a:off x="5490525" y="4882229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椭圆 125"/>
          <p:cNvSpPr/>
          <p:nvPr/>
        </p:nvSpPr>
        <p:spPr>
          <a:xfrm>
            <a:off x="6922669" y="4635036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5955178" y="2987112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006 -0.15949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520000">
                                      <p:cBhvr>
                                        <p:cTn id="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5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681 -0.15764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789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 -0.05324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66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1" grpId="0" animBg="1"/>
      <p:bldP spid="121" grpId="1" animBg="1"/>
      <p:bldP spid="123" grpId="0" animBg="1"/>
      <p:bldP spid="123" grpId="1" animBg="1"/>
      <p:bldP spid="122" grpId="0" animBg="1"/>
      <p:bldP spid="125" grpId="0" animBg="1"/>
      <p:bldP spid="125" grpId="1" animBg="1"/>
      <p:bldP spid="126" grpId="0" animBg="1"/>
      <p:bldP spid="126" grpId="1" animBg="1"/>
      <p:bldP spid="1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6113416" y="1821472"/>
            <a:ext cx="49495" cy="13732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4870390" y="2767253"/>
            <a:ext cx="183931" cy="12577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5054321" y="2767253"/>
            <a:ext cx="1108198" cy="4245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/>
          <p:nvPr/>
        </p:nvCxnSpPr>
        <p:spPr>
          <a:xfrm flipH="1">
            <a:off x="4869840" y="2758488"/>
            <a:ext cx="183931" cy="12577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/>
          <p:nvPr/>
        </p:nvCxnSpPr>
        <p:spPr>
          <a:xfrm>
            <a:off x="5053771" y="2758488"/>
            <a:ext cx="1108198" cy="42457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16083" y="1820963"/>
            <a:ext cx="49495" cy="13732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5911330" y="1632552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13997" y="1632043"/>
            <a:ext cx="404172" cy="40416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组合 153"/>
          <p:cNvGrpSpPr/>
          <p:nvPr/>
        </p:nvGrpSpPr>
        <p:grpSpPr>
          <a:xfrm>
            <a:off x="5692611" y="4550813"/>
            <a:ext cx="2953406" cy="546538"/>
            <a:chOff x="9307252" y="3226110"/>
            <a:chExt cx="2953406" cy="546538"/>
          </a:xfrm>
        </p:grpSpPr>
        <p:cxnSp>
          <p:nvCxnSpPr>
            <p:cNvPr id="120" name="直接连接符 119"/>
            <p:cNvCxnSpPr/>
            <p:nvPr/>
          </p:nvCxnSpPr>
          <p:spPr>
            <a:xfrm flipV="1">
              <a:off x="9307252" y="3499379"/>
              <a:ext cx="1476703" cy="273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10783955" y="3226110"/>
              <a:ext cx="1476703" cy="27326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5155724" y="1525505"/>
            <a:ext cx="2013590" cy="3332636"/>
            <a:chOff x="8839388" y="1401550"/>
            <a:chExt cx="2013590" cy="3332636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9846183" y="3067868"/>
              <a:ext cx="1006795" cy="166631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8839388" y="1401550"/>
              <a:ext cx="1006795" cy="166631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椭圆 120"/>
          <p:cNvSpPr/>
          <p:nvPr/>
        </p:nvSpPr>
        <p:spPr>
          <a:xfrm>
            <a:off x="4891434" y="2567797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4670717" y="3822898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椭圆 156"/>
          <p:cNvSpPr/>
          <p:nvPr/>
        </p:nvSpPr>
        <p:spPr>
          <a:xfrm>
            <a:off x="4890884" y="2559032"/>
            <a:ext cx="404172" cy="40416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椭圆 157"/>
          <p:cNvSpPr/>
          <p:nvPr/>
        </p:nvSpPr>
        <p:spPr>
          <a:xfrm>
            <a:off x="4670167" y="3814133"/>
            <a:ext cx="404172" cy="40416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阶段式动画</a:t>
            </a:r>
            <a:endParaRPr lang="en-US" dirty="0"/>
          </a:p>
        </p:txBody>
      </p:sp>
      <p:cxnSp>
        <p:nvCxnSpPr>
          <p:cNvPr id="118" name="直接连接符 117"/>
          <p:cNvCxnSpPr/>
          <p:nvPr/>
        </p:nvCxnSpPr>
        <p:spPr>
          <a:xfrm flipH="1">
            <a:off x="6162519" y="2635203"/>
            <a:ext cx="1190726" cy="559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7117110" y="2438134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椭圆 124"/>
          <p:cNvSpPr/>
          <p:nvPr/>
        </p:nvSpPr>
        <p:spPr>
          <a:xfrm>
            <a:off x="5490525" y="4882229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椭圆 125"/>
          <p:cNvSpPr/>
          <p:nvPr/>
        </p:nvSpPr>
        <p:spPr>
          <a:xfrm>
            <a:off x="6922669" y="4635036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5955178" y="2987112"/>
            <a:ext cx="404172" cy="40416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7006 -0.1594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798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520000">
                                      <p:cBhvr>
                                        <p:cTn id="4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681 -0.15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-78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 -0.0532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121" grpId="1" animBg="1"/>
      <p:bldP spid="123" grpId="1" animBg="1"/>
      <p:bldP spid="157" grpId="0" animBg="1"/>
      <p:bldP spid="157" grpId="1" animBg="1"/>
      <p:bldP spid="158" grpId="0" animBg="1"/>
      <p:bldP spid="158" grpId="1" animBg="1"/>
      <p:bldP spid="125" grpId="1" animBg="1"/>
      <p:bldP spid="1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阶段式动画</a:t>
            </a:r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7337" r="26022" b="17763"/>
          <a:stretch/>
        </p:blipFill>
        <p:spPr>
          <a:xfrm>
            <a:off x="3861768" y="1828800"/>
            <a:ext cx="4468464" cy="4473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7337" r="26022" b="17763"/>
          <a:stretch/>
        </p:blipFill>
        <p:spPr>
          <a:xfrm>
            <a:off x="3861768" y="1828800"/>
            <a:ext cx="4468464" cy="447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7337" r="26022" b="17763"/>
          <a:stretch/>
        </p:blipFill>
        <p:spPr>
          <a:xfrm>
            <a:off x="3861768" y="1828800"/>
            <a:ext cx="4468464" cy="447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7337" r="26022" b="17763"/>
          <a:stretch/>
        </p:blipFill>
        <p:spPr>
          <a:xfrm>
            <a:off x="3861768" y="1828800"/>
            <a:ext cx="4468464" cy="4473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7337" r="26022" b="17763"/>
          <a:stretch/>
        </p:blipFill>
        <p:spPr>
          <a:xfrm>
            <a:off x="3861768" y="1828800"/>
            <a:ext cx="4468464" cy="44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布局策略</a:t>
            </a:r>
            <a:endParaRPr 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810615" y="2523947"/>
            <a:ext cx="3578090" cy="3742959"/>
            <a:chOff x="810615" y="2523947"/>
            <a:chExt cx="3578090" cy="374295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1" t="21533" r="28323" b="17777"/>
            <a:stretch/>
          </p:blipFill>
          <p:spPr>
            <a:xfrm>
              <a:off x="810617" y="2523947"/>
              <a:ext cx="3578088" cy="337362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4" name="文本框 13"/>
            <p:cNvSpPr txBox="1"/>
            <p:nvPr/>
          </p:nvSpPr>
          <p:spPr>
            <a:xfrm>
              <a:off x="810615" y="5897574"/>
              <a:ext cx="357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ForceAtlas2</a:t>
              </a:r>
              <a:endParaRPr 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86606" y="2523947"/>
            <a:ext cx="3578089" cy="3742958"/>
            <a:chOff x="4386606" y="2523947"/>
            <a:chExt cx="3578089" cy="374295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95" t="29043" r="30972" b="20612"/>
            <a:stretch/>
          </p:blipFill>
          <p:spPr>
            <a:xfrm>
              <a:off x="4388706" y="2523947"/>
              <a:ext cx="3573890" cy="337362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4386606" y="5897573"/>
              <a:ext cx="3578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OpenOrd</a:t>
              </a:r>
              <a:endParaRPr 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962596" y="2523947"/>
            <a:ext cx="3418789" cy="3742958"/>
            <a:chOff x="7962596" y="2523947"/>
            <a:chExt cx="3418789" cy="374295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04" t="24981" r="30972" b="17778"/>
            <a:stretch/>
          </p:blipFill>
          <p:spPr>
            <a:xfrm>
              <a:off x="7962597" y="2523947"/>
              <a:ext cx="3418788" cy="337362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7962596" y="5897573"/>
              <a:ext cx="3418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Yifan</a:t>
              </a:r>
              <a:r>
                <a:rPr lang="en-US" altLang="zh-CN" dirty="0"/>
                <a:t> Hu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03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节点与边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节点配色</a:t>
                </a:r>
                <a:endParaRPr lang="en-US" altLang="zh-CN" dirty="0"/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rgbClr val="FC8821"/>
                    </a:solidFill>
                  </a:rPr>
                  <a:t>■  </a:t>
                </a:r>
                <a:r>
                  <a:rPr lang="zh-CN" altLang="en-US" dirty="0"/>
                  <a:t> 仅发送数据的</a:t>
                </a:r>
                <a:r>
                  <a:rPr lang="en-US" altLang="zh-CN" dirty="0"/>
                  <a:t>IP</a:t>
                </a:r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rgbClr val="2A7AB2"/>
                    </a:solidFill>
                  </a:rPr>
                  <a:t>■</a:t>
                </a:r>
                <a:r>
                  <a:rPr lang="en-US" altLang="zh-CN" dirty="0"/>
                  <a:t>   </a:t>
                </a:r>
                <a:r>
                  <a:rPr lang="zh-CN" altLang="en-US" dirty="0"/>
                  <a:t>仅接收数据的</a:t>
                </a:r>
                <a:r>
                  <a:rPr lang="en-US" altLang="zh-CN" dirty="0"/>
                  <a:t>IP</a:t>
                </a:r>
              </a:p>
              <a:p>
                <a:pPr marL="457200" lvl="1" indent="0">
                  <a:buNone/>
                </a:pPr>
                <a:r>
                  <a:rPr lang="zh-CN" altLang="en-US" dirty="0">
                    <a:solidFill>
                      <a:srgbClr val="3EAA3E"/>
                    </a:solidFill>
                  </a:rPr>
                  <a:t>■</a:t>
                </a:r>
                <a:r>
                  <a:rPr lang="en-US" altLang="zh-CN" dirty="0"/>
                  <a:t>   </a:t>
                </a:r>
                <a:r>
                  <a:rPr lang="zh-CN" altLang="en-US" dirty="0"/>
                  <a:t>同时收发数据的</a:t>
                </a:r>
                <a:r>
                  <a:rPr lang="en-US" altLang="zh-CN" dirty="0"/>
                  <a:t>IP</a:t>
                </a:r>
              </a:p>
              <a:p>
                <a:r>
                  <a:rPr lang="zh-CN" altLang="en-US" dirty="0"/>
                  <a:t>节点大小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度（连接数）</a:t>
                </a:r>
                <a:endParaRPr lang="en-US" altLang="zh-CN" dirty="0"/>
              </a:p>
              <a:p>
                <a:r>
                  <a:rPr lang="zh-CN" altLang="en-US" dirty="0"/>
                  <a:t>边权值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𝑆𝑅𝐶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𝐷𝑆𝑇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zh-CN" altLang="en-US" dirty="0"/>
                  <a:t>通信次数越多，边长越短</a:t>
                </a:r>
                <a:endParaRPr lang="en-US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8840" y="1825625"/>
            <a:ext cx="4348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38777"/>
            <a:ext cx="4831796" cy="48411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38777"/>
            <a:ext cx="4831796" cy="4841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38777"/>
            <a:ext cx="4831796" cy="48411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44447"/>
            <a:ext cx="4831796" cy="484112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44447"/>
            <a:ext cx="4831796" cy="48411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7577" r="24853" b="13787"/>
          <a:stretch/>
        </p:blipFill>
        <p:spPr>
          <a:xfrm>
            <a:off x="3680102" y="1538777"/>
            <a:ext cx="4831796" cy="48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86</Words>
  <Application>Microsoft Office PowerPoint</Application>
  <PresentationFormat>宽屏</PresentationFormat>
  <Paragraphs>24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等线 Light</vt:lpstr>
      <vt:lpstr>Arial</vt:lpstr>
      <vt:lpstr>Cambria Math</vt:lpstr>
      <vt:lpstr>等线</vt:lpstr>
      <vt:lpstr>Office 主题​​</vt:lpstr>
      <vt:lpstr>阶段式动画动态网络 在网络安全分析中的应用</vt:lpstr>
      <vt:lpstr>系统总览</vt:lpstr>
      <vt:lpstr>动态网络</vt:lpstr>
      <vt:lpstr>平行式动画</vt:lpstr>
      <vt:lpstr>阶段式动画</vt:lpstr>
      <vt:lpstr>阶段式动画</vt:lpstr>
      <vt:lpstr>布局策略</vt:lpstr>
      <vt:lpstr>节点与边</vt:lpstr>
      <vt:lpstr>交互</vt:lpstr>
      <vt:lpstr>系统演示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阶段式动画动态网络 在网络安全分析中的应用</dc:title>
  <dc:creator>西村智</dc:creator>
  <cp:lastModifiedBy>西村智</cp:lastModifiedBy>
  <cp:revision>13</cp:revision>
  <dcterms:created xsi:type="dcterms:W3CDTF">2016-09-25T07:51:03Z</dcterms:created>
  <dcterms:modified xsi:type="dcterms:W3CDTF">2016-09-26T08:18:08Z</dcterms:modified>
</cp:coreProperties>
</file>